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7"/>
  </p:notesMasterIdLst>
  <p:handoutMasterIdLst>
    <p:handoutMasterId r:id="rId28"/>
  </p:handoutMasterIdLst>
  <p:sldIdLst>
    <p:sldId id="622" r:id="rId2"/>
    <p:sldId id="628" r:id="rId3"/>
    <p:sldId id="627" r:id="rId4"/>
    <p:sldId id="626" r:id="rId5"/>
    <p:sldId id="588" r:id="rId6"/>
    <p:sldId id="589" r:id="rId7"/>
    <p:sldId id="618" r:id="rId8"/>
    <p:sldId id="537" r:id="rId9"/>
    <p:sldId id="590" r:id="rId10"/>
    <p:sldId id="591" r:id="rId11"/>
    <p:sldId id="592" r:id="rId12"/>
    <p:sldId id="593" r:id="rId13"/>
    <p:sldId id="614" r:id="rId14"/>
    <p:sldId id="615" r:id="rId15"/>
    <p:sldId id="595" r:id="rId16"/>
    <p:sldId id="613" r:id="rId17"/>
    <p:sldId id="598" r:id="rId18"/>
    <p:sldId id="574" r:id="rId19"/>
    <p:sldId id="625" r:id="rId20"/>
    <p:sldId id="603" r:id="rId21"/>
    <p:sldId id="610" r:id="rId22"/>
    <p:sldId id="624" r:id="rId23"/>
    <p:sldId id="560" r:id="rId24"/>
    <p:sldId id="609" r:id="rId25"/>
    <p:sldId id="616" r:id="rId26"/>
  </p:sldIdLst>
  <p:sldSz cx="9144000" cy="6858000" type="screen4x3"/>
  <p:notesSz cx="6735763" cy="9799638"/>
  <p:defaultTextStyle>
    <a:defPPr>
      <a:defRPr lang="ru-RU"/>
    </a:defPPr>
    <a:lvl1pPr algn="ctr" rtl="0" fontAlgn="base">
      <a:lnSpc>
        <a:spcPct val="80000"/>
      </a:lnSpc>
      <a:spcBef>
        <a:spcPct val="20000"/>
      </a:spcBef>
      <a:spcAft>
        <a:spcPct val="0"/>
      </a:spcAft>
      <a:buFont typeface="Wingdings" pitchFamily="2" charset="2"/>
      <a:buChar char="q"/>
      <a:defRPr sz="1600" b="1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buFont typeface="Wingdings" pitchFamily="2" charset="2"/>
      <a:buChar char="q"/>
      <a:defRPr sz="1600" b="1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buFont typeface="Wingdings" pitchFamily="2" charset="2"/>
      <a:buChar char="q"/>
      <a:defRPr sz="1600" b="1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buFont typeface="Wingdings" pitchFamily="2" charset="2"/>
      <a:buChar char="q"/>
      <a:defRPr sz="1600" b="1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buFont typeface="Wingdings" pitchFamily="2" charset="2"/>
      <a:buChar char="q"/>
      <a:defRPr sz="1600" b="1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69"/>
    <p:penClr>
      <a:schemeClr val="tx1"/>
    </p:penClr>
  </p:showPr>
  <p:clrMru>
    <a:srgbClr val="33CCCC"/>
    <a:srgbClr val="FF3300"/>
    <a:srgbClr val="FF0000"/>
    <a:srgbClr val="0000CC"/>
    <a:srgbClr val="4D27F1"/>
    <a:srgbClr val="990000"/>
    <a:srgbClr val="FFFF99"/>
    <a:srgbClr val="993300"/>
    <a:srgbClr val="990033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06" autoAdjust="0"/>
    <p:restoredTop sz="90145" autoAdjust="0"/>
  </p:normalViewPr>
  <p:slideViewPr>
    <p:cSldViewPr>
      <p:cViewPr varScale="1">
        <p:scale>
          <a:sx n="106" d="100"/>
          <a:sy n="106" d="100"/>
        </p:scale>
        <p:origin x="-936" y="-8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4014" y="-90"/>
      </p:cViewPr>
      <p:guideLst>
        <p:guide orient="horz" pos="3086"/>
        <p:guide pos="212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5FBE159-3426-46E3-8406-E3FB35AB52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35013"/>
            <a:ext cx="4900613" cy="3675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654550"/>
            <a:ext cx="4938713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09100"/>
            <a:ext cx="29194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kumimoji="1" sz="1200" b="1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7FEFAAB-56B1-47C7-BC89-82CD9FFC92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FB3BA-527C-40EE-9699-02B14451120B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49E6D-BF22-4602-AF1F-A8623A3C6165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945E1-26B3-4906-879A-01ABDE39661D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2656-FD8C-4033-AE43-8D52B6C71C57}" type="slidenum">
              <a:rPr lang="ru-RU" smtClean="0">
                <a:latin typeface="Arial" pitchFamily="34" charset="0"/>
              </a:rPr>
              <a:pPr/>
              <a:t>19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17938" y="9310688"/>
            <a:ext cx="29178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864" tIns="45432" rIns="90864" bIns="45432" anchor="b"/>
          <a:lstStyle/>
          <a:p>
            <a:pPr algn="r" defTabSz="908050">
              <a:lnSpc>
                <a:spcPct val="100000"/>
              </a:lnSpc>
              <a:spcBef>
                <a:spcPct val="0"/>
              </a:spcBef>
              <a:buFontTx/>
              <a:buNone/>
            </a:pPr>
            <a:fld id="{1DFD696F-3516-49A2-B2EF-27DB9ADFB927}" type="slidenum">
              <a:rPr kumimoji="1" lang="ru-RU" sz="1200">
                <a:solidFill>
                  <a:srgbClr val="000000"/>
                </a:solidFill>
              </a:rPr>
              <a:pPr algn="r" defTabSz="90805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22</a:t>
            </a:fld>
            <a:endParaRPr kumimoji="1" lang="ru-RU" sz="120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5013"/>
            <a:ext cx="4900612" cy="3675062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54550"/>
            <a:ext cx="4941887" cy="4410075"/>
          </a:xfrm>
          <a:noFill/>
          <a:ln/>
        </p:spPr>
        <p:txBody>
          <a:bodyPr lIns="90864" tIns="45432" rIns="90864" bIns="45432"/>
          <a:lstStyle/>
          <a:p>
            <a:pPr eaLnBrk="1" hangingPunct="1"/>
            <a:r>
              <a:rPr lang="ru-RU" dirty="0" smtClean="0">
                <a:cs typeface="Times New Roman" pitchFamily="18" charset="0"/>
              </a:rPr>
              <a:t>Для того чтобы получить издание в библиотеке, нужно заполнить требование. На </a:t>
            </a:r>
            <a:r>
              <a:rPr lang="ru-RU" dirty="0" smtClean="0"/>
              <a:t>книге в левом верхнем углу, так же как и на каталожной карточке стоит</a:t>
            </a:r>
            <a:r>
              <a:rPr lang="ru-RU" dirty="0" smtClean="0">
                <a:cs typeface="Times New Roman" pitchFamily="18" charset="0"/>
              </a:rPr>
              <a:t> шифр , указывающий на ее принадлежность к определенной отрасли знания. Соответственно этому шифру </a:t>
            </a:r>
            <a:r>
              <a:rPr lang="ru-RU" dirty="0" smtClean="0"/>
              <a:t>книги расставляются на полке.</a:t>
            </a:r>
            <a:r>
              <a:rPr lang="en-US" dirty="0" smtClean="0"/>
              <a:t> </a:t>
            </a:r>
            <a:r>
              <a:rPr lang="ru-RU" dirty="0" smtClean="0"/>
              <a:t>Это «адрес» книги. 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5013"/>
            <a:ext cx="4900612" cy="3675062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54550"/>
            <a:ext cx="4941887" cy="4410075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ru-RU" dirty="0" smtClean="0"/>
              <a:t>Работа с полным текстом. В зависимости от прав доступа пользователю могут быть предоставлены две возможности: скачать полный текст и/или просматривать его постранично.</a:t>
            </a:r>
          </a:p>
          <a:p>
            <a:pPr>
              <a:defRPr/>
            </a:pPr>
            <a:r>
              <a:rPr lang="ru-RU" dirty="0" smtClean="0"/>
              <a:t> </a:t>
            </a:r>
          </a:p>
          <a:p>
            <a:pPr>
              <a:defRPr/>
            </a:pPr>
            <a:r>
              <a:rPr lang="ru-RU" dirty="0" smtClean="0"/>
              <a:t>зависимости от </a:t>
            </a:r>
            <a:r>
              <a:rPr lang="ru-RU" b="1" dirty="0" smtClean="0"/>
              <a:t>прав доступа</a:t>
            </a:r>
            <a:r>
              <a:rPr lang="ru-RU" dirty="0" smtClean="0"/>
              <a:t> пользователю могут быть предоставлены две возможности: </a:t>
            </a:r>
          </a:p>
          <a:p>
            <a:pPr>
              <a:defRPr/>
            </a:pPr>
            <a:r>
              <a:rPr lang="ru-RU" dirty="0" smtClean="0"/>
              <a:t>•скачать полный текст и/или </a:t>
            </a:r>
          </a:p>
          <a:p>
            <a:pPr>
              <a:defRPr/>
            </a:pPr>
            <a:r>
              <a:rPr lang="ru-RU" dirty="0" smtClean="0"/>
              <a:t>•просматривать его постранично.</a:t>
            </a:r>
          </a:p>
          <a:p>
            <a:pPr>
              <a:defRPr/>
            </a:pPr>
            <a:r>
              <a:rPr lang="ru-RU" dirty="0" smtClean="0"/>
              <a:t> </a:t>
            </a:r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603626-2EA6-4CEE-8197-491EF057FE4F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AFB3BA-527C-40EE-9699-02B14451120B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  <a:p>
            <a:endParaRPr lang="ru-RU" smtClean="0"/>
          </a:p>
          <a:p>
            <a:endParaRPr 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49F98-89F0-45AE-BEAB-B8C3B99A8396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12DC6A-1729-4EC2-84D4-99EF1FAF4C6C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9BF8FF-C8A1-41F6-B810-ADB042517D0D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C1E625-2BE2-40B5-A3E8-FA6BEF6F7F90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440E1-1A7B-4480-9C15-19BA704BA220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DAC29-ED31-485B-8F68-7499E8D74D24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dirty="0" smtClean="0"/>
              <a:t>Помимо рейтинга издания и количества обращений к полному тексту в полном описании издания указывается ссылка на </a:t>
            </a:r>
            <a:r>
              <a:rPr lang="ru-RU" b="1" dirty="0" smtClean="0"/>
              <a:t>«круг чтения».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pPr fontAlgn="t"/>
            <a:r>
              <a:rPr lang="ru-RU" dirty="0" smtClean="0"/>
              <a:t>Круг чтения представляет собой список изданий, </a:t>
            </a:r>
            <a:r>
              <a:rPr lang="ru-RU" b="1" dirty="0" smtClean="0"/>
              <a:t>ВЫСОКО оцененных</a:t>
            </a:r>
            <a:r>
              <a:rPr lang="ru-RU" dirty="0" smtClean="0"/>
              <a:t> ДРУГИМИ читателями, которые так же высоко оценили данное издание. </a:t>
            </a:r>
          </a:p>
          <a:p>
            <a:pPr fontAlgn="t"/>
            <a:r>
              <a:rPr lang="ru-RU" dirty="0" smtClean="0"/>
              <a:t> </a:t>
            </a:r>
          </a:p>
          <a:p>
            <a:endParaRPr lang="ru-RU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F4430C-4A5D-468C-A099-1CBB43BEE861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77E57-81FB-4CE0-BE27-0E71437E52D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EADCE3-4553-471E-8EDE-09CE1D4931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5B3AAE-88FC-4237-BA9F-F4B36AE5F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CA3B2-080E-4480-A569-A58E9727DF3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618BC-0A98-4B38-AF4E-169FB62388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D6075-5A13-46C3-8FC1-8F8D20F20A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22B37-0126-407A-93B4-0B518331B3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5B4D6D-88D3-4728-A18A-1F7D1AC84D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F6975-ED34-4E68-807A-A31B33116DF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54F6A-85D7-4464-AEC5-F8701F0D39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4E2E0-C0FF-4527-B737-C00C404C4F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43B4E9-01A5-4A22-88C1-EA2CCBAF4C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ib.sibadi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ek.sibadi.org/cgi-bin/cgiirbis_64.exe?LNG=&amp;Z21ID=&amp;I21DBN=IBIS&amp;P21DBN=IBIS&amp;S21STN=1&amp;S21REF=3&amp;S21FMT=fullwebr&amp;C21COM=S&amp;S21CNR=10&amp;S21P01=0&amp;S21P02=1&amp;S21P03=A=&amp;S21STR=%D0%91%D0%B0%D0%B9%D0%B1%D1%83%D1%80%D0%B8%D0%BD,%20%D0%90.%20%D0%A5." TargetMode="Externa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ib.sibadi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lib.sibadi.org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 Слайд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4" y="0"/>
            <a:ext cx="9138306" cy="6858000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285720" y="2143116"/>
            <a:ext cx="8643998" cy="2928958"/>
          </a:xfrm>
        </p:spPr>
        <p:txBody>
          <a:bodyPr rtlCol="0"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Сайт библиотеки СибАДИ. </a:t>
            </a:r>
            <a:br>
              <a:rPr lang="ru-RU" sz="36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Электронный каталог библиотеки СибАДИ. </a:t>
            </a:r>
            <a:br>
              <a:rPr lang="ru-RU" sz="36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36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Базы данных.</a:t>
            </a:r>
            <a:endParaRPr lang="ru-RU" sz="3600" b="1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4176713" cy="57626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Продление книг</a:t>
            </a:r>
          </a:p>
        </p:txBody>
      </p:sp>
      <p:pic>
        <p:nvPicPr>
          <p:cNvPr id="19459" name="Содержимое 4"/>
          <p:cNvPicPr>
            <a:picLocks noGrp="1"/>
          </p:cNvPicPr>
          <p:nvPr>
            <p:ph idx="1"/>
          </p:nvPr>
        </p:nvPicPr>
        <p:blipFill>
          <a:blip r:embed="rId3" cstate="print"/>
          <a:srcRect l="20890" t="11970" r="49470" b="5869"/>
          <a:stretch>
            <a:fillRect/>
          </a:stretch>
        </p:blipFill>
        <p:spPr>
          <a:xfrm>
            <a:off x="642910" y="785794"/>
            <a:ext cx="3500462" cy="5072098"/>
          </a:xfrm>
          <a:ln>
            <a:solidFill>
              <a:srgbClr val="0000CC"/>
            </a:solidFill>
          </a:ln>
        </p:spPr>
      </p:pic>
      <p:pic>
        <p:nvPicPr>
          <p:cNvPr id="19460" name="Рисунок 5"/>
          <p:cNvPicPr>
            <a:picLocks noChangeAspect="1" noChangeArrowheads="1"/>
          </p:cNvPicPr>
          <p:nvPr/>
        </p:nvPicPr>
        <p:blipFill>
          <a:blip r:embed="rId4" cstate="print"/>
          <a:srcRect l="21413" t="10882" r="53414" b="8652"/>
          <a:stretch>
            <a:fillRect/>
          </a:stretch>
        </p:blipFill>
        <p:spPr bwMode="auto">
          <a:xfrm>
            <a:off x="5643570" y="2000240"/>
            <a:ext cx="3286148" cy="40322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 cstate="print"/>
          <a:srcRect l="70273" t="8583" r="1295" b="69482"/>
          <a:stretch>
            <a:fillRect/>
          </a:stretch>
        </p:blipFill>
        <p:spPr bwMode="auto">
          <a:xfrm>
            <a:off x="4892675" y="0"/>
            <a:ext cx="4251325" cy="1844675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9462" name="Line 5"/>
          <p:cNvSpPr>
            <a:spLocks noChangeShapeType="1"/>
          </p:cNvSpPr>
          <p:nvPr/>
        </p:nvSpPr>
        <p:spPr bwMode="auto">
          <a:xfrm flipH="1" flipV="1">
            <a:off x="3214677" y="928670"/>
            <a:ext cx="2078047" cy="5240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9463" name="Line 5"/>
          <p:cNvSpPr>
            <a:spLocks noChangeShapeType="1"/>
          </p:cNvSpPr>
          <p:nvPr/>
        </p:nvSpPr>
        <p:spPr bwMode="auto">
          <a:xfrm>
            <a:off x="3214677" y="1500175"/>
            <a:ext cx="2643207" cy="64294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357950" y="5429264"/>
            <a:ext cx="1071570" cy="35719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633413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История</a:t>
            </a:r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64" t="11049" r="16542" b="6874"/>
          <a:stretch>
            <a:fillRect/>
          </a:stretch>
        </p:blipFill>
        <p:spPr>
          <a:xfrm>
            <a:off x="428596" y="1071546"/>
            <a:ext cx="8411825" cy="4806757"/>
          </a:xfrm>
          <a:noFill/>
          <a:ln cap="flat" algn="ctr">
            <a:solidFill>
              <a:srgbClr val="0000CC"/>
            </a:solidFill>
            <a:headEnd type="none" w="med" len="med"/>
            <a:tailEnd type="none" w="med" len="med"/>
          </a:ln>
        </p:spPr>
      </p:pic>
      <p:sp>
        <p:nvSpPr>
          <p:cNvPr id="4" name="Прямоугольник 3"/>
          <p:cNvSpPr/>
          <p:nvPr/>
        </p:nvSpPr>
        <p:spPr>
          <a:xfrm>
            <a:off x="500034" y="500042"/>
            <a:ext cx="8358246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/>
              <a:t>      В личном кабинете (формуляре читателя) можно просмотреть историю книговыдач и обращений к полным текстам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0"/>
            <a:ext cx="82296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Закладки</a:t>
            </a: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89" t="12660" r="22340" b="15662"/>
          <a:stretch>
            <a:fillRect/>
          </a:stretch>
        </p:blipFill>
        <p:spPr>
          <a:xfrm>
            <a:off x="714348" y="2500306"/>
            <a:ext cx="7429552" cy="3495890"/>
          </a:xfrm>
          <a:noFill/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4" cstate="print"/>
          <a:srcRect l="3040" t="11501" r="22035" b="56215"/>
          <a:stretch>
            <a:fillRect/>
          </a:stretch>
        </p:blipFill>
        <p:spPr bwMode="auto">
          <a:xfrm>
            <a:off x="785786" y="1214422"/>
            <a:ext cx="738983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7572396" y="3000372"/>
            <a:ext cx="504825" cy="431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14348" y="5072074"/>
            <a:ext cx="3071834" cy="57626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571480"/>
            <a:ext cx="728667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/>
              <a:t>      Можно просматривать список личных закладок (вместе с заметками) и с помощью их обращаться к соответствующим страницам ранее прочитанных текстов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5288" y="1"/>
            <a:ext cx="8229600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Заказать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3" cstate="print"/>
          <a:srcRect l="3893" t="26309" r="1135" b="5901"/>
          <a:stretch>
            <a:fillRect/>
          </a:stretch>
        </p:blipFill>
        <p:spPr bwMode="auto">
          <a:xfrm>
            <a:off x="285720" y="1071546"/>
            <a:ext cx="8607455" cy="40309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2" name="Овал 4"/>
          <p:cNvSpPr>
            <a:spLocks noChangeArrowheads="1"/>
          </p:cNvSpPr>
          <p:nvPr/>
        </p:nvSpPr>
        <p:spPr bwMode="auto">
          <a:xfrm>
            <a:off x="142844" y="4714884"/>
            <a:ext cx="1008063" cy="431800"/>
          </a:xfrm>
          <a:prstGeom prst="ellipse">
            <a:avLst/>
          </a:prstGeom>
          <a:solidFill>
            <a:srgbClr val="FF0000">
              <a:alpha val="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b="0" i="1">
              <a:solidFill>
                <a:schemeClr val="tx1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 l="6058" t="10941" r="18058" b="41808"/>
          <a:stretch>
            <a:fillRect/>
          </a:stretch>
        </p:blipFill>
        <p:spPr bwMode="auto">
          <a:xfrm>
            <a:off x="2500299" y="1858817"/>
            <a:ext cx="6316262" cy="2213126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2534" name="Овал 6"/>
          <p:cNvSpPr>
            <a:spLocks noChangeArrowheads="1"/>
          </p:cNvSpPr>
          <p:nvPr/>
        </p:nvSpPr>
        <p:spPr bwMode="auto">
          <a:xfrm>
            <a:off x="5500694" y="3643314"/>
            <a:ext cx="714379" cy="285752"/>
          </a:xfrm>
          <a:prstGeom prst="ellipse">
            <a:avLst/>
          </a:prstGeom>
          <a:solidFill>
            <a:srgbClr val="FF0000">
              <a:alpha val="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b="0" i="1">
              <a:solidFill>
                <a:schemeClr val="tx1"/>
              </a:solidFill>
            </a:endParaRPr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5" cstate="print"/>
          <a:srcRect l="6058" t="10941" r="15393" b="59445"/>
          <a:stretch>
            <a:fillRect/>
          </a:stretch>
        </p:blipFill>
        <p:spPr bwMode="auto">
          <a:xfrm>
            <a:off x="2571736" y="4000504"/>
            <a:ext cx="6317527" cy="1309062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500042"/>
            <a:ext cx="814393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/>
              <a:t>     Можно заказать литературу выбрав Место выдачи (отдел библиотеки) в котором будет приготовлена книга  для выдачи (заказа). Заказ будет храниться в течении 3-х рабочих дней.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Корзина заказов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148" t="11801" r="18164" b="66515"/>
          <a:stretch>
            <a:fillRect/>
          </a:stretch>
        </p:blipFill>
        <p:spPr>
          <a:xfrm>
            <a:off x="0" y="1700213"/>
            <a:ext cx="9036050" cy="1441450"/>
          </a:xfrm>
          <a:ln cap="flat" algn="ctr">
            <a:solidFill>
              <a:srgbClr val="0000CC"/>
            </a:solidFill>
            <a:headEnd type="none" w="med" len="med"/>
            <a:tailEnd type="none" w="med" len="med"/>
          </a:ln>
        </p:spPr>
      </p:pic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285720" y="928670"/>
            <a:ext cx="842486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800" dirty="0">
                <a:latin typeface="Times New Roman" pitchFamily="18" charset="0"/>
              </a:rPr>
              <a:t>Можно просматривать корзину своих заказов на «бумажную» </a:t>
            </a:r>
            <a:r>
              <a:rPr lang="ru-RU" sz="1800" dirty="0" smtClean="0">
                <a:latin typeface="Times New Roman" pitchFamily="18" charset="0"/>
              </a:rPr>
              <a:t>книговыдачу.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4213" y="0"/>
            <a:ext cx="822960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Мои запросы</a:t>
            </a:r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95" t="58820" r="17567" b="22519"/>
          <a:stretch>
            <a:fillRect/>
          </a:stretch>
        </p:blipFill>
        <p:spPr>
          <a:xfrm>
            <a:off x="0" y="1142984"/>
            <a:ext cx="8901113" cy="1154112"/>
          </a:xfrm>
          <a:noFill/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 l="2698" t="10316" r="21664" b="70480"/>
          <a:stretch>
            <a:fillRect/>
          </a:stretch>
        </p:blipFill>
        <p:spPr bwMode="auto">
          <a:xfrm>
            <a:off x="0" y="2571744"/>
            <a:ext cx="90725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Прямоугольник 6"/>
          <p:cNvSpPr>
            <a:spLocks noChangeArrowheads="1"/>
          </p:cNvSpPr>
          <p:nvPr/>
        </p:nvSpPr>
        <p:spPr bwMode="auto">
          <a:xfrm>
            <a:off x="857224" y="571480"/>
            <a:ext cx="75612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ru-RU" dirty="0" smtClean="0"/>
              <a:t>      Можно </a:t>
            </a:r>
            <a:r>
              <a:rPr lang="ru-RU" dirty="0"/>
              <a:t>просматривать список личных постоянных запросов, запускать их повторно на поиск или удалять;</a:t>
            </a:r>
          </a:p>
        </p:txBody>
      </p:sp>
      <p:sp>
        <p:nvSpPr>
          <p:cNvPr id="24582" name="Овал 6"/>
          <p:cNvSpPr>
            <a:spLocks noChangeArrowheads="1"/>
          </p:cNvSpPr>
          <p:nvPr/>
        </p:nvSpPr>
        <p:spPr bwMode="auto">
          <a:xfrm>
            <a:off x="7786710" y="1571612"/>
            <a:ext cx="1189038" cy="360362"/>
          </a:xfrm>
          <a:prstGeom prst="ellipse">
            <a:avLst/>
          </a:prstGeom>
          <a:solidFill>
            <a:srgbClr val="FF0000">
              <a:alpha val="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b="0" i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142852"/>
            <a:ext cx="7499350" cy="49053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Круг чтения</a:t>
            </a:r>
          </a:p>
        </p:txBody>
      </p:sp>
      <p:pic>
        <p:nvPicPr>
          <p:cNvPr id="3072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1484" t="16731" r="28692" b="10663"/>
          <a:stretch>
            <a:fillRect/>
          </a:stretch>
        </p:blipFill>
        <p:spPr>
          <a:xfrm>
            <a:off x="857224" y="1428736"/>
            <a:ext cx="7429552" cy="4458571"/>
          </a:xfrm>
          <a:noFill/>
          <a:ln>
            <a:solidFill>
              <a:srgbClr val="0000CC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57224" y="785794"/>
            <a:ext cx="7572428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>
              <a:buNone/>
            </a:pPr>
            <a:r>
              <a:rPr lang="ru-RU" dirty="0" smtClean="0"/>
              <a:t>     Круг чтения представляет собой список изданий, ВЫСОКО оцененных ДРУГИМИ читателями, которые так же высоко оценили данное издание.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3"/>
          <p:cNvPicPr>
            <a:picLocks noChangeAspect="1" noChangeArrowheads="1"/>
          </p:cNvPicPr>
          <p:nvPr/>
        </p:nvPicPr>
        <p:blipFill>
          <a:blip r:embed="rId3" cstate="print"/>
          <a:srcRect l="3777" t="52396" r="17945" b="8300"/>
          <a:stretch>
            <a:fillRect/>
          </a:stretch>
        </p:blipFill>
        <p:spPr bwMode="auto">
          <a:xfrm>
            <a:off x="251520" y="2420888"/>
            <a:ext cx="8715436" cy="281635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 cstate="print"/>
          <a:srcRect l="3899" t="32494" r="38494" b="42247"/>
          <a:stretch>
            <a:fillRect/>
          </a:stretch>
        </p:blipFill>
        <p:spPr bwMode="auto">
          <a:xfrm>
            <a:off x="251520" y="332656"/>
            <a:ext cx="8712968" cy="2500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0" y="142852"/>
            <a:ext cx="9144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Поиск в электронной библиотеке СибАДИ.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5572140"/>
            <a:ext cx="8606760" cy="4862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dirty="0" smtClean="0"/>
              <a:t>       Поиск сквозной сразу во всех базах данных по ссылкам можно сразу перейти в нужную БД. (см. синюю строку найдено в других БД)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2924944"/>
            <a:ext cx="5616624" cy="12988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 smtClean="0"/>
              <a:t>     По умолчанию пользователю предлагается простейший поисковый интерфейс, содержащий одно окно, в которое следует вводить запрос на естественном языке. При этом наряду с ключевыми словами, определяющими содержание запроса, можно вводить элементы библиографических данных: слова из заглавия, фамилии авторов, название издательств и коллективов, годы издания и т.п.</a:t>
            </a:r>
            <a:endParaRPr lang="ru-RU" sz="1400" dirty="0"/>
          </a:p>
        </p:txBody>
      </p:sp>
      <p:sp>
        <p:nvSpPr>
          <p:cNvPr id="9" name="Овал 8"/>
          <p:cNvSpPr/>
          <p:nvPr/>
        </p:nvSpPr>
        <p:spPr>
          <a:xfrm>
            <a:off x="323528" y="2348880"/>
            <a:ext cx="1621414" cy="36036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 flipH="1">
            <a:off x="3635896" y="1340768"/>
            <a:ext cx="792088" cy="115212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4427984" y="1340768"/>
            <a:ext cx="2160240" cy="115212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687" t="14166" r="1562" b="5000"/>
          <a:stretch>
            <a:fillRect/>
          </a:stretch>
        </p:blipFill>
        <p:spPr bwMode="auto">
          <a:xfrm>
            <a:off x="428596" y="142852"/>
            <a:ext cx="8501122" cy="428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86808" cy="6683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Базы данных.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28596" y="2500306"/>
            <a:ext cx="8501122" cy="321471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500" b="1" dirty="0" smtClean="0"/>
              <a:t>         </a:t>
            </a:r>
            <a:r>
              <a:rPr lang="ru-RU" sz="15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   История СибАДИ</a:t>
            </a:r>
            <a:r>
              <a:rPr lang="ru-RU" sz="1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—  база данных создается сотрудниками научно-библиографического отдела. Содержит записи статей из газет и журналов, материалов из «Вестника СибАДИ», газеты «Автодорожник» и других изданий. Тематическая направленность – прошлое, настоящее и будущее университета, его учёные, сотрудники и студенты, кафедры, факультеты и другие подразделения. Многие источники находятся в полнотекстовом варианте.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5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</a:t>
            </a:r>
            <a:r>
              <a:rPr lang="ru-RU" sz="15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Сводный каталог подписки периодических изданий по ВУЗам города </a:t>
            </a:r>
            <a:r>
              <a:rPr lang="ru-RU" sz="1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— база данных содержит записи 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представленных журналов и информационных </a:t>
            </a:r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изданий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 на русском и иностранных языках, выписываемых библиотеками</a:t>
            </a:r>
            <a:r>
              <a:rPr lang="ru-RU" sz="1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ВУЗов города.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5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5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Труды авторов СибАДИ</a:t>
            </a:r>
            <a:r>
              <a:rPr lang="ru-RU" sz="1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— база данных создается сотрудниками научно-библиографического отдела. Включает записи изданий ученых и сотрудников университета.</a:t>
            </a:r>
          </a:p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endParaRPr lang="ru-RU" sz="1500" dirty="0" smtClean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ru-RU" sz="1500" b="1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Выпускные квалификационные работы </a:t>
            </a:r>
            <a:r>
              <a:rPr lang="ru-RU" sz="150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— база данных содержит полные тексты  ВКР студентов СибАДИ, начиная с 2017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3" cstate="print"/>
          <a:srcRect l="4061" t="20782" r="25943" b="25837"/>
          <a:stretch>
            <a:fillRect/>
          </a:stretch>
        </p:blipFill>
        <p:spPr bwMode="auto">
          <a:xfrm>
            <a:off x="539552" y="1484784"/>
            <a:ext cx="820891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357158" y="142852"/>
            <a:ext cx="8429684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2800" b="1" dirty="0" smtClean="0">
                <a:solidFill>
                  <a:srgbClr val="0070C0"/>
                </a:solidFill>
              </a:rPr>
              <a:t>Библиографический поиск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76672"/>
            <a:ext cx="8377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dirty="0" smtClean="0">
                <a:solidFill>
                  <a:schemeClr val="tx1">
                    <a:lumMod val="75000"/>
                  </a:schemeClr>
                </a:solidFill>
              </a:rPr>
              <a:t>    </a:t>
            </a:r>
            <a:r>
              <a:rPr lang="ru-RU" sz="1400" dirty="0" smtClean="0"/>
              <a:t>В случае необходимости провести точный библиографический поиск или ограничить полнотекстовый поиск библиографическими данными предлагается дополнительный интерфейс, который позволяет указать любые элементы описания: </a:t>
            </a:r>
            <a:r>
              <a:rPr lang="ru-RU" sz="1400" b="1" dirty="0" smtClean="0"/>
              <a:t>автор, заглавие, вид издания и т.д.  </a:t>
            </a:r>
            <a:r>
              <a:rPr lang="ru-RU" sz="1400" dirty="0" smtClean="0"/>
              <a:t>Поиск по </a:t>
            </a:r>
            <a:r>
              <a:rPr lang="ru-RU" sz="1400" b="1" dirty="0" smtClean="0"/>
              <a:t>Заглавию</a:t>
            </a:r>
            <a:r>
              <a:rPr lang="ru-RU" sz="1400" dirty="0" smtClean="0"/>
              <a:t> включает все заглавия книг, журналов, серий. </a:t>
            </a:r>
          </a:p>
          <a:p>
            <a:pPr algn="just">
              <a:buNone/>
            </a:pPr>
            <a:r>
              <a:rPr lang="ru-RU" sz="1400" dirty="0" smtClean="0"/>
              <a:t>     При вводе первых символов система предложит автозаполнение из имеющихся данных.</a:t>
            </a:r>
          </a:p>
          <a:p>
            <a:pPr algn="just">
              <a:buNone/>
            </a:pPr>
            <a:r>
              <a:rPr lang="ru-RU" sz="1400" dirty="0" smtClean="0"/>
              <a:t>  </a:t>
            </a:r>
            <a:endParaRPr lang="ru-RU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6879" t="8053" r="2517" b="5783"/>
          <a:stretch>
            <a:fillRect/>
          </a:stretch>
        </p:blipFill>
        <p:spPr bwMode="auto">
          <a:xfrm>
            <a:off x="357158" y="642918"/>
            <a:ext cx="8429684" cy="511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37638" cy="73818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Сайт библиотеки СибАДИ </a:t>
            </a:r>
            <a:r>
              <a:rPr lang="ru-RU" sz="2800" b="1" dirty="0" smtClean="0">
                <a:solidFill>
                  <a:srgbClr val="0070C0"/>
                </a:solidFill>
                <a:hlinkClick r:id="rId4"/>
              </a:rPr>
              <a:t>http://lib</a:t>
            </a:r>
            <a:r>
              <a:rPr lang="ru-RU" sz="2800" dirty="0" smtClean="0">
                <a:solidFill>
                  <a:srgbClr val="0070C0"/>
                </a:solidFill>
                <a:hlinkClick r:id="rId4"/>
              </a:rPr>
              <a:t>.</a:t>
            </a:r>
            <a:r>
              <a:rPr lang="ru-RU" sz="2800" b="1" dirty="0" smtClean="0">
                <a:solidFill>
                  <a:srgbClr val="0070C0"/>
                </a:solidFill>
                <a:hlinkClick r:id="rId4"/>
              </a:rPr>
              <a:t>sibadi.org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/>
        </p:nvPicPr>
        <p:blipFill>
          <a:blip r:embed="rId2" cstate="print"/>
          <a:srcRect l="3669" t="29921" r="36509" b="12100"/>
          <a:stretch>
            <a:fillRect/>
          </a:stretch>
        </p:blipFill>
        <p:spPr bwMode="auto">
          <a:xfrm>
            <a:off x="323528" y="1052736"/>
            <a:ext cx="8083475" cy="39290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33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>
                <a:solidFill>
                  <a:srgbClr val="0070C0"/>
                </a:solidFill>
              </a:rPr>
              <a:t>Работа </a:t>
            </a:r>
            <a:r>
              <a:rPr lang="ru-RU" sz="2400" dirty="0" smtClean="0">
                <a:solidFill>
                  <a:srgbClr val="0070C0"/>
                </a:solidFill>
              </a:rPr>
              <a:t>с результатами поиска. Сортировка.</a:t>
            </a:r>
            <a:r>
              <a:rPr lang="ru-RU" sz="2400" kern="0" dirty="0" smtClean="0">
                <a:solidFill>
                  <a:srgbClr val="0070C0"/>
                </a:solidFill>
              </a:rPr>
              <a:t> </a:t>
            </a:r>
          </a:p>
          <a:p>
            <a:pPr>
              <a:buNone/>
            </a:pPr>
            <a:r>
              <a:rPr lang="ru-RU" sz="2400" kern="0" dirty="0" smtClean="0">
                <a:solidFill>
                  <a:srgbClr val="0070C0"/>
                </a:solidFill>
              </a:rPr>
              <a:t>Печать / Сохранение результатов поиска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14340" name="Прямоугольник 3"/>
          <p:cNvSpPr>
            <a:spLocks noChangeArrowheads="1"/>
          </p:cNvSpPr>
          <p:nvPr/>
        </p:nvSpPr>
        <p:spPr bwMode="auto">
          <a:xfrm>
            <a:off x="395536" y="620688"/>
            <a:ext cx="5798988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400" dirty="0">
                <a:solidFill>
                  <a:schemeClr val="accent2"/>
                </a:solidFill>
              </a:rPr>
              <a:t>Отсортировать найденные документы по:</a:t>
            </a:r>
            <a:br>
              <a:rPr lang="ru-RU" sz="1400" dirty="0">
                <a:solidFill>
                  <a:schemeClr val="accent2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автору, </a:t>
            </a:r>
            <a:r>
              <a:rPr lang="ru-RU" sz="1400" dirty="0" smtClean="0">
                <a:solidFill>
                  <a:schemeClr val="tx1"/>
                </a:solidFill>
              </a:rPr>
              <a:t>  заглавию</a:t>
            </a:r>
            <a:r>
              <a:rPr lang="ru-RU" sz="1400" dirty="0">
                <a:solidFill>
                  <a:schemeClr val="tx1"/>
                </a:solidFill>
              </a:rPr>
              <a:t>, </a:t>
            </a:r>
            <a:r>
              <a:rPr lang="ru-RU" sz="1400" dirty="0" smtClean="0">
                <a:solidFill>
                  <a:schemeClr val="tx1"/>
                </a:solidFill>
              </a:rPr>
              <a:t> году </a:t>
            </a:r>
            <a:r>
              <a:rPr lang="ru-RU" sz="1400" dirty="0">
                <a:solidFill>
                  <a:schemeClr val="tx1"/>
                </a:solidFill>
              </a:rPr>
              <a:t>издания, </a:t>
            </a:r>
            <a:r>
              <a:rPr lang="ru-RU" sz="1400" dirty="0" smtClean="0">
                <a:solidFill>
                  <a:schemeClr val="tx1"/>
                </a:solidFill>
              </a:rPr>
              <a:t>типу </a:t>
            </a:r>
            <a:r>
              <a:rPr lang="ru-RU" sz="1400" dirty="0">
                <a:solidFill>
                  <a:schemeClr val="tx1"/>
                </a:solidFill>
              </a:rPr>
              <a:t>документа</a:t>
            </a:r>
            <a:endParaRPr lang="ru-RU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1907704" y="836712"/>
            <a:ext cx="859552" cy="266429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9512" y="3501008"/>
            <a:ext cx="2500330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 l="787" t="81465" r="49994" b="8301"/>
          <a:stretch>
            <a:fillRect/>
          </a:stretch>
        </p:blipFill>
        <p:spPr bwMode="auto">
          <a:xfrm>
            <a:off x="142875" y="4869160"/>
            <a:ext cx="9001125" cy="105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Прямоугольник 3"/>
          <p:cNvSpPr>
            <a:spLocks noChangeArrowheads="1"/>
          </p:cNvSpPr>
          <p:nvPr/>
        </p:nvSpPr>
        <p:spPr bwMode="auto">
          <a:xfrm>
            <a:off x="3923928" y="4149080"/>
            <a:ext cx="5005064" cy="6832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Можно сохранить или распечатать список найденных документов в виде краткого или полного библиографического описания.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 cstate="print"/>
          <a:srcRect l="8320" t="13649" r="3078" b="27670"/>
          <a:stretch>
            <a:fillRect/>
          </a:stretch>
        </p:blipFill>
        <p:spPr bwMode="auto">
          <a:xfrm>
            <a:off x="214282" y="1785926"/>
            <a:ext cx="8786874" cy="343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928662" y="142852"/>
            <a:ext cx="76882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3200" dirty="0">
                <a:solidFill>
                  <a:srgbClr val="0070C0"/>
                </a:solidFill>
              </a:rPr>
              <a:t>Полная библиографическая запись. </a:t>
            </a:r>
          </a:p>
        </p:txBody>
      </p:sp>
      <p:sp>
        <p:nvSpPr>
          <p:cNvPr id="8197" name="Прямоугольник 8"/>
          <p:cNvSpPr>
            <a:spLocks noChangeArrowheads="1"/>
          </p:cNvSpPr>
          <p:nvPr/>
        </p:nvSpPr>
        <p:spPr bwMode="auto">
          <a:xfrm>
            <a:off x="5357818" y="714356"/>
            <a:ext cx="3786182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200" dirty="0">
                <a:solidFill>
                  <a:srgbClr val="FF0000"/>
                </a:solidFill>
              </a:rPr>
              <a:t>Заголовок:</a:t>
            </a:r>
            <a:r>
              <a:rPr lang="ru-RU" sz="1200" dirty="0"/>
              <a:t> </a:t>
            </a:r>
            <a:endParaRPr lang="ru-RU" sz="1200" dirty="0" smtClean="0"/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фамилия </a:t>
            </a:r>
            <a:r>
              <a:rPr lang="ru-RU" sz="1200" dirty="0"/>
              <a:t>и инициалы создателя документа.  </a:t>
            </a:r>
          </a:p>
        </p:txBody>
      </p:sp>
      <p:sp>
        <p:nvSpPr>
          <p:cNvPr id="8201" name="Прямоугольник 12"/>
          <p:cNvSpPr>
            <a:spLocks noChangeArrowheads="1"/>
          </p:cNvSpPr>
          <p:nvPr/>
        </p:nvSpPr>
        <p:spPr bwMode="auto">
          <a:xfrm>
            <a:off x="-22237" y="785794"/>
            <a:ext cx="2879725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200" dirty="0">
                <a:solidFill>
                  <a:srgbClr val="FF0000"/>
                </a:solidFill>
              </a:rPr>
              <a:t>Шифр книги:</a:t>
            </a:r>
            <a:r>
              <a:rPr lang="ru-RU" sz="1200" dirty="0"/>
              <a:t> </a:t>
            </a:r>
            <a:endParaRPr lang="ru-RU" sz="1200" dirty="0" smtClean="0"/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полочный индекс </a:t>
            </a:r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авторский </a:t>
            </a:r>
            <a:r>
              <a:rPr lang="ru-RU" sz="1200" dirty="0"/>
              <a:t>знак</a:t>
            </a:r>
          </a:p>
        </p:txBody>
      </p:sp>
      <p:sp>
        <p:nvSpPr>
          <p:cNvPr id="8202" name="Прямоугольник 13"/>
          <p:cNvSpPr>
            <a:spLocks noChangeArrowheads="1"/>
          </p:cNvSpPr>
          <p:nvPr/>
        </p:nvSpPr>
        <p:spPr bwMode="auto">
          <a:xfrm>
            <a:off x="5357818" y="1214422"/>
            <a:ext cx="3468709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Font typeface="Wingdings" pitchFamily="2" charset="2"/>
              <a:buNone/>
            </a:pPr>
            <a:r>
              <a:rPr lang="ru-RU" sz="1200" dirty="0">
                <a:solidFill>
                  <a:srgbClr val="FF3300"/>
                </a:solidFill>
              </a:rPr>
              <a:t>Заглавие и сведения об ответственности:</a:t>
            </a:r>
          </a:p>
          <a:p>
            <a:pPr algn="l">
              <a:buClr>
                <a:schemeClr val="tx1"/>
              </a:buClr>
              <a:buFont typeface="Wingdings" pitchFamily="2" charset="2"/>
              <a:buNone/>
            </a:pPr>
            <a:r>
              <a:rPr lang="ru-RU" sz="1200" dirty="0" smtClean="0"/>
              <a:t>название документа </a:t>
            </a:r>
          </a:p>
          <a:p>
            <a:pPr algn="l">
              <a:buClr>
                <a:schemeClr val="tx1"/>
              </a:buClr>
              <a:buFont typeface="Wingdings" pitchFamily="2" charset="2"/>
              <a:buNone/>
            </a:pPr>
            <a:r>
              <a:rPr lang="ru-RU" sz="1200" dirty="0" smtClean="0"/>
              <a:t>сведения </a:t>
            </a:r>
            <a:r>
              <a:rPr lang="ru-RU" sz="1200" dirty="0"/>
              <a:t>относящиеся к заглавию </a:t>
            </a:r>
          </a:p>
        </p:txBody>
      </p:sp>
      <p:sp>
        <p:nvSpPr>
          <p:cNvPr id="16" name="Прямоугольник 3"/>
          <p:cNvSpPr>
            <a:spLocks noChangeArrowheads="1"/>
          </p:cNvSpPr>
          <p:nvPr/>
        </p:nvSpPr>
        <p:spPr bwMode="auto">
          <a:xfrm>
            <a:off x="3643306" y="4572008"/>
            <a:ext cx="1508105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200" dirty="0">
                <a:solidFill>
                  <a:srgbClr val="FF3300"/>
                </a:solidFill>
              </a:rPr>
              <a:t>Область издания</a:t>
            </a:r>
          </a:p>
        </p:txBody>
      </p:sp>
      <p:sp>
        <p:nvSpPr>
          <p:cNvPr id="18" name="Прямоугольник 19"/>
          <p:cNvSpPr>
            <a:spLocks noChangeArrowheads="1"/>
          </p:cNvSpPr>
          <p:nvPr/>
        </p:nvSpPr>
        <p:spPr bwMode="auto">
          <a:xfrm>
            <a:off x="3643306" y="4857760"/>
            <a:ext cx="2378074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200" dirty="0">
                <a:solidFill>
                  <a:srgbClr val="FF3300"/>
                </a:solidFill>
              </a:rPr>
              <a:t>Область выходных данных: </a:t>
            </a:r>
            <a:endParaRPr lang="ru-RU" sz="1200" dirty="0" smtClean="0">
              <a:solidFill>
                <a:srgbClr val="FF3300"/>
              </a:solidFill>
            </a:endParaRPr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место </a:t>
            </a:r>
            <a:r>
              <a:rPr lang="ru-RU" sz="1200" dirty="0"/>
              <a:t>издания, </a:t>
            </a:r>
            <a:endParaRPr lang="ru-RU" sz="1200" dirty="0" smtClean="0"/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издательство</a:t>
            </a:r>
            <a:r>
              <a:rPr lang="ru-RU" sz="1200" dirty="0"/>
              <a:t>, </a:t>
            </a:r>
            <a:endParaRPr lang="ru-RU" sz="1200" dirty="0" smtClean="0"/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год </a:t>
            </a:r>
            <a:r>
              <a:rPr lang="ru-RU" sz="1200" dirty="0"/>
              <a:t>издания</a:t>
            </a:r>
          </a:p>
        </p:txBody>
      </p:sp>
      <p:sp>
        <p:nvSpPr>
          <p:cNvPr id="22" name="Прямоугольник 25"/>
          <p:cNvSpPr>
            <a:spLocks noChangeArrowheads="1"/>
          </p:cNvSpPr>
          <p:nvPr/>
        </p:nvSpPr>
        <p:spPr bwMode="auto">
          <a:xfrm>
            <a:off x="3643306" y="5647474"/>
            <a:ext cx="3071834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200" dirty="0">
                <a:solidFill>
                  <a:srgbClr val="FF3300"/>
                </a:solidFill>
              </a:rPr>
              <a:t>Область </a:t>
            </a:r>
            <a:r>
              <a:rPr lang="ru-RU" sz="1200" dirty="0" smtClean="0">
                <a:solidFill>
                  <a:srgbClr val="FF3300"/>
                </a:solidFill>
              </a:rPr>
              <a:t>физических характеристик: </a:t>
            </a:r>
          </a:p>
          <a:p>
            <a:pPr algn="l">
              <a:buFont typeface="Wingdings" pitchFamily="2" charset="2"/>
              <a:buNone/>
            </a:pPr>
            <a:r>
              <a:rPr lang="ru-RU" sz="1200" dirty="0" smtClean="0"/>
              <a:t>количество </a:t>
            </a:r>
            <a:r>
              <a:rPr lang="ru-RU" sz="1200" dirty="0"/>
              <a:t>страниц</a:t>
            </a:r>
          </a:p>
        </p:txBody>
      </p:sp>
      <p:sp>
        <p:nvSpPr>
          <p:cNvPr id="24" name="Прямоугольник 6"/>
          <p:cNvSpPr>
            <a:spLocks noChangeArrowheads="1"/>
          </p:cNvSpPr>
          <p:nvPr/>
        </p:nvSpPr>
        <p:spPr bwMode="auto">
          <a:xfrm>
            <a:off x="142844" y="5546388"/>
            <a:ext cx="3214710" cy="24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ru-RU" sz="1200" dirty="0">
                <a:solidFill>
                  <a:srgbClr val="FF0000"/>
                </a:solidFill>
              </a:rPr>
              <a:t>Количество </a:t>
            </a:r>
            <a:r>
              <a:rPr lang="ru-RU" sz="1200" dirty="0" smtClean="0">
                <a:solidFill>
                  <a:srgbClr val="FF0000"/>
                </a:solidFill>
              </a:rPr>
              <a:t>свободных экземпляров</a:t>
            </a:r>
            <a:endParaRPr lang="ru-RU" sz="1200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10800000">
            <a:off x="2786050" y="998520"/>
            <a:ext cx="2500330" cy="158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5400000">
            <a:off x="2249868" y="1536290"/>
            <a:ext cx="107236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rot="5400000">
            <a:off x="2572418" y="1928121"/>
            <a:ext cx="857256" cy="1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5400000">
            <a:off x="4036534" y="2034847"/>
            <a:ext cx="642148" cy="1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1428727" y="1500175"/>
            <a:ext cx="85725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1249339" y="1678769"/>
            <a:ext cx="786612" cy="7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1857356" y="1928802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>
            <a:off x="1643042" y="2071678"/>
            <a:ext cx="35719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3000364" y="1500174"/>
            <a:ext cx="228601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4357686" y="1714488"/>
            <a:ext cx="928694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>
            <a:off x="1285852" y="1285860"/>
            <a:ext cx="35719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>
            <a:off x="1428728" y="1071546"/>
            <a:ext cx="42862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rot="10800000">
            <a:off x="71406" y="5643578"/>
            <a:ext cx="14287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rot="5400000" flipH="1" flipV="1">
            <a:off x="-284990" y="5286388"/>
            <a:ext cx="71438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/>
          <p:nvPr/>
        </p:nvCxnSpPr>
        <p:spPr>
          <a:xfrm>
            <a:off x="71406" y="4929198"/>
            <a:ext cx="14284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/>
          <p:nvPr/>
        </p:nvCxnSpPr>
        <p:spPr>
          <a:xfrm rot="5400000" flipH="1" flipV="1">
            <a:off x="3036877" y="3607595"/>
            <a:ext cx="178515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4929190" y="5143512"/>
            <a:ext cx="150019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4" name="Прямая со стрелкой 103"/>
          <p:cNvCxnSpPr/>
          <p:nvPr/>
        </p:nvCxnSpPr>
        <p:spPr>
          <a:xfrm rot="5400000" flipH="1" flipV="1">
            <a:off x="5214148" y="3929066"/>
            <a:ext cx="242968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4929190" y="5357826"/>
            <a:ext cx="1928826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Прямая со стрелкой 107"/>
          <p:cNvCxnSpPr/>
          <p:nvPr/>
        </p:nvCxnSpPr>
        <p:spPr>
          <a:xfrm rot="5400000" flipH="1" flipV="1">
            <a:off x="5535619" y="4036223"/>
            <a:ext cx="2644000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4929190" y="5500702"/>
            <a:ext cx="242889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/>
          <p:nvPr/>
        </p:nvCxnSpPr>
        <p:spPr>
          <a:xfrm rot="5400000" flipH="1" flipV="1">
            <a:off x="5964247" y="4107661"/>
            <a:ext cx="2786876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5357818" y="5929330"/>
            <a:ext cx="250033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rot="5400000" flipH="1" flipV="1">
            <a:off x="6250793" y="4321975"/>
            <a:ext cx="3215504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781300"/>
            <a:ext cx="2671756" cy="3355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14"/>
          <p:cNvSpPr txBox="1">
            <a:spLocks noChangeArrowheads="1"/>
          </p:cNvSpPr>
          <p:nvPr/>
        </p:nvSpPr>
        <p:spPr bwMode="auto">
          <a:xfrm>
            <a:off x="4429124" y="5000636"/>
            <a:ext cx="45704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ru-RU" sz="2000" dirty="0"/>
              <a:t>Шифр </a:t>
            </a:r>
            <a:r>
              <a:rPr kumimoji="1" lang="ru-RU" sz="2000" dirty="0" smtClean="0"/>
              <a:t>книги </a:t>
            </a:r>
            <a:r>
              <a:rPr kumimoji="1" lang="ru-RU" sz="1800" dirty="0" smtClean="0"/>
              <a:t>– </a:t>
            </a:r>
            <a:r>
              <a:rPr kumimoji="1" lang="ru-RU" sz="1800" dirty="0"/>
              <a:t>это </a:t>
            </a:r>
            <a:r>
              <a:rPr kumimoji="1" lang="ru-RU" sz="1800" i="1" dirty="0"/>
              <a:t>индекс классификации и авторский знак</a:t>
            </a:r>
            <a:r>
              <a:rPr lang="ru-RU" sz="1800" b="0" i="1" dirty="0"/>
              <a:t>,</a:t>
            </a:r>
            <a:r>
              <a:rPr lang="ru-RU" sz="1800" b="0" dirty="0"/>
              <a:t> </a:t>
            </a:r>
            <a:r>
              <a:rPr lang="ru-RU" sz="1800" dirty="0"/>
              <a:t>а также его адрес на книжной полке.</a:t>
            </a:r>
          </a:p>
        </p:txBody>
      </p:sp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5076825" y="765175"/>
            <a:ext cx="3744913" cy="41767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buFont typeface="Wingdings" pitchFamily="2" charset="2"/>
              <a:buNone/>
            </a:pPr>
            <a:endParaRPr lang="ru-RU"/>
          </a:p>
        </p:txBody>
      </p:sp>
      <p:sp>
        <p:nvSpPr>
          <p:cNvPr id="386057" name="Rectangle 9"/>
          <p:cNvSpPr>
            <a:spLocks noChangeArrowheads="1"/>
          </p:cNvSpPr>
          <p:nvPr/>
        </p:nvSpPr>
        <p:spPr bwMode="auto">
          <a:xfrm>
            <a:off x="5143504" y="882650"/>
            <a:ext cx="3714776" cy="40995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ТРЕБОВАНИЕ НА ИЗДАНИЕ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Фамилия И.О. читателя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           </a:t>
            </a:r>
            <a:r>
              <a:rPr lang="ru-RU" sz="1400" b="0" i="1" dirty="0">
                <a:solidFill>
                  <a:srgbClr val="FF3300"/>
                </a:solidFill>
              </a:rPr>
              <a:t>Иванов И. И.,</a:t>
            </a:r>
            <a:r>
              <a:rPr lang="ru-RU" sz="1400" b="0" i="1" dirty="0"/>
              <a:t> 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Шифр   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             </a:t>
            </a:r>
            <a:r>
              <a:rPr lang="ru-RU" sz="1400" i="1" dirty="0">
                <a:solidFill>
                  <a:srgbClr val="FF3300"/>
                </a:solidFill>
              </a:rPr>
              <a:t>69.05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i="1" dirty="0">
                <a:solidFill>
                  <a:srgbClr val="FF3300"/>
                </a:solidFill>
              </a:rPr>
              <a:t>             Б18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Автор 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u="sng" dirty="0" err="1">
                <a:solidFill>
                  <a:srgbClr val="FF3300"/>
                </a:solidFill>
              </a:rPr>
              <a:t>Байбурин</a:t>
            </a:r>
            <a:r>
              <a:rPr lang="ru-RU" sz="1400" b="0" i="1" u="sng" dirty="0">
                <a:solidFill>
                  <a:srgbClr val="FF3300"/>
                </a:solidFill>
              </a:rPr>
              <a:t> А.Х., Головнев С.Г</a:t>
            </a:r>
            <a:r>
              <a:rPr lang="ru-RU" sz="1400" b="0" i="1" u="sng" dirty="0"/>
              <a:t>.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Название </a:t>
            </a:r>
          </a:p>
          <a:p>
            <a:pPr algn="l"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u="sng" dirty="0">
                <a:solidFill>
                  <a:srgbClr val="FF3300"/>
                </a:solidFill>
              </a:rPr>
              <a:t>Качество и </a:t>
            </a:r>
            <a:r>
              <a:rPr lang="ru-RU" sz="1400" b="0" i="1" u="sng" dirty="0" smtClean="0">
                <a:solidFill>
                  <a:srgbClr val="FF3300"/>
                </a:solidFill>
              </a:rPr>
              <a:t>безопасность строительных </a:t>
            </a:r>
            <a:r>
              <a:rPr lang="ru-RU" sz="1400" b="0" i="1" u="sng" dirty="0">
                <a:solidFill>
                  <a:srgbClr val="FF3300"/>
                </a:solidFill>
              </a:rPr>
              <a:t>технологий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(книги, журнала, </a:t>
            </a:r>
            <a:r>
              <a:rPr lang="ru-RU" sz="1400" b="0" i="1" dirty="0" err="1"/>
              <a:t>эл.документа</a:t>
            </a:r>
            <a:r>
              <a:rPr lang="ru-RU" sz="1400" b="0" i="1" dirty="0"/>
              <a:t>)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_______________________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_______________________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    Книга     Год </a:t>
            </a:r>
            <a:r>
              <a:rPr lang="ru-RU" sz="1400" b="0" i="1" dirty="0">
                <a:solidFill>
                  <a:srgbClr val="FF3300"/>
                </a:solidFill>
              </a:rPr>
              <a:t>2006</a:t>
            </a:r>
          </a:p>
          <a:p>
            <a:pPr>
              <a:tabLst>
                <a:tab pos="457200" algn="l"/>
              </a:tabLst>
            </a:pPr>
            <a:r>
              <a:rPr lang="ru-RU" sz="1400" b="0" i="1" dirty="0"/>
              <a:t>Журнал  Год _____№_</a:t>
            </a:r>
          </a:p>
          <a:p>
            <a:pPr>
              <a:tabLst>
                <a:tab pos="457200" algn="l"/>
              </a:tabLst>
            </a:pPr>
            <a:r>
              <a:rPr lang="ru-RU" sz="1400" b="0" i="1" dirty="0"/>
              <a:t>Электронный документ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Имеются экземпляры в </a:t>
            </a:r>
          </a:p>
          <a:p>
            <a:pPr>
              <a:buFont typeface="Wingdings" pitchFamily="2" charset="2"/>
              <a:buNone/>
              <a:tabLst>
                <a:tab pos="457200" algn="l"/>
              </a:tabLst>
            </a:pPr>
            <a:r>
              <a:rPr lang="ru-RU" sz="1400" b="0" i="1" dirty="0"/>
              <a:t>отделах:</a:t>
            </a:r>
            <a:endParaRPr lang="ru-RU" sz="1400" b="0" i="1" dirty="0">
              <a:solidFill>
                <a:schemeClr val="tx1"/>
              </a:solidFill>
            </a:endParaRPr>
          </a:p>
        </p:txBody>
      </p:sp>
      <p:pic>
        <p:nvPicPr>
          <p:cNvPr id="31750" name="Picture 11" descr="BD2130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3860800"/>
            <a:ext cx="2063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16"/>
          <p:cNvSpPr>
            <a:spLocks noChangeArrowheads="1"/>
          </p:cNvSpPr>
          <p:nvPr/>
        </p:nvSpPr>
        <p:spPr bwMode="auto">
          <a:xfrm>
            <a:off x="-468313" y="96838"/>
            <a:ext cx="5040313" cy="2611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2" algn="l" eaLnBrk="0" hangingPunct="0">
              <a:buFont typeface="Wingdings" pitchFamily="2" charset="2"/>
              <a:buNone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69.05</a:t>
            </a:r>
            <a:b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Б 18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algn="l" eaLnBrk="0" hangingPunct="0">
              <a:buFont typeface="Wingdings" pitchFamily="2" charset="2"/>
              <a:buNone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Байбурин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  <a:hlinkClick r:id="rId5"/>
              </a:rPr>
              <a:t>, А. Х.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b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  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Качество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безопасность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строительных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технологий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[Текст] :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научное издание / </a:t>
            </a:r>
            <a:endParaRPr lang="en-US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2" algn="l" eaLnBrk="0" hangingPunct="0">
              <a:buFont typeface="Wingdings" pitchFamily="2" charset="2"/>
              <a:buNone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А. Х.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Байбурин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С. Г. Головнев ;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ЮУрГУ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–</a:t>
            </a: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Челябинск : 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ЮУрГУ</a:t>
            </a: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2006. - 454 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l"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Экземпляры всего: 20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ОИСИ (18), ЧЗ1 (2)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Свободны: ОИСИ (18), ЧЗ1 (2)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214546" y="142852"/>
            <a:ext cx="5040312" cy="490538"/>
          </a:xfrm>
          <a:prstGeom prst="rect">
            <a:avLst/>
          </a:prstGeom>
        </p:spPr>
        <p:txBody>
          <a:bodyPr/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Требование на книгу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00232" y="928670"/>
            <a:ext cx="2714644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3929058" y="1714488"/>
            <a:ext cx="1571636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714876" y="2500306"/>
            <a:ext cx="2857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429124" y="1142984"/>
            <a:ext cx="142876" cy="158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4572000" y="2928934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071538" y="214290"/>
            <a:ext cx="385765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4071934" y="1071546"/>
            <a:ext cx="171451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4929190" y="1928802"/>
            <a:ext cx="71438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679025" y="2035959"/>
            <a:ext cx="1785950" cy="158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1571604" y="3000372"/>
            <a:ext cx="2786082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rot="5400000" flipH="1" flipV="1">
            <a:off x="3821901" y="2464587"/>
            <a:ext cx="107157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357686" y="1928802"/>
            <a:ext cx="571504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6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71472" y="214290"/>
            <a:ext cx="8135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sz="1800" b="0" dirty="0">
                <a:solidFill>
                  <a:schemeClr val="accent2"/>
                </a:solidFill>
              </a:rPr>
              <a:t> </a:t>
            </a:r>
            <a:r>
              <a:rPr lang="ru-RU" sz="2800" dirty="0" smtClean="0">
                <a:solidFill>
                  <a:srgbClr val="0070C0"/>
                </a:solidFill>
                <a:latin typeface="+mj-lt"/>
              </a:rPr>
              <a:t>Место </a:t>
            </a:r>
            <a:r>
              <a:rPr lang="ru-RU" sz="2800" dirty="0">
                <a:solidFill>
                  <a:srgbClr val="0070C0"/>
                </a:solidFill>
                <a:latin typeface="+mj-lt"/>
              </a:rPr>
              <a:t>нахождения документа в библиотеке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11188" y="1557338"/>
            <a:ext cx="1439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ru-RU" sz="1800" b="0" i="1">
              <a:solidFill>
                <a:schemeClr val="tx1"/>
              </a:solidFill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950913" y="1792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>
              <a:solidFill>
                <a:schemeClr val="tx1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5786" y="857232"/>
          <a:ext cx="7715305" cy="4780700"/>
        </p:xfrm>
        <a:graphic>
          <a:graphicData uri="http://schemas.openxmlformats.org/drawingml/2006/table">
            <a:tbl>
              <a:tblPr/>
              <a:tblGrid>
                <a:gridCol w="2000264"/>
                <a:gridCol w="3643338"/>
                <a:gridCol w="2071703"/>
              </a:tblGrid>
              <a:tr h="314976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/>
                        <a:t>Аббревиатура</a:t>
                      </a:r>
                      <a:endParaRPr lang="ru-RU" sz="1600" dirty="0"/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/>
                        <a:t>Отдел библиотеки</a:t>
                      </a:r>
                      <a:endParaRPr lang="ru-RU" sz="1600"/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/>
                        <a:t>Место нахождения</a:t>
                      </a:r>
                      <a:endParaRPr lang="ru-RU" sz="1600"/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ОУЛ</a:t>
                      </a:r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Отдел учебной литературы </a:t>
                      </a:r>
                      <a:endParaRPr lang="ru-RU" sz="1600" dirty="0" smtClean="0"/>
                    </a:p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u="sng" dirty="0" smtClean="0"/>
                        <a:t>(абонемент, можно взять книги</a:t>
                      </a:r>
                      <a:r>
                        <a:rPr lang="ru-RU" sz="1600" u="sng" baseline="0" dirty="0" smtClean="0"/>
                        <a:t> на дом</a:t>
                      </a:r>
                      <a:r>
                        <a:rPr lang="ru-RU" sz="1600" u="sng" dirty="0" smtClean="0"/>
                        <a:t>)</a:t>
                      </a:r>
                      <a:endParaRPr lang="ru-RU" sz="1600" u="sng" dirty="0"/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Корпус 2, ауд. 156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ЧЗ Тех</a:t>
                      </a:r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Читальный зал технической литературы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Корпус 2, ауд. 151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НБО (НБОДФ)</a:t>
                      </a:r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Научно-библиографический отдел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Корпус 2, ауд. 165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СЭЛ</a:t>
                      </a:r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Читальный зал </a:t>
                      </a:r>
                      <a:r>
                        <a:rPr lang="ru-RU" sz="1600" dirty="0" err="1"/>
                        <a:t>социогуманитарной</a:t>
                      </a:r>
                      <a:r>
                        <a:rPr lang="ru-RU" sz="1600" dirty="0"/>
                        <a:t> литературы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Корпус 1, ауд. 138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ЗХЛ</a:t>
                      </a:r>
                      <a:endParaRPr lang="ru-RU" sz="1600" b="1" dirty="0"/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u="none" dirty="0" smtClean="0"/>
                        <a:t>Зал</a:t>
                      </a:r>
                      <a:r>
                        <a:rPr lang="ru-RU" sz="1600" u="none" dirty="0"/>
                        <a:t> </a:t>
                      </a:r>
                      <a:r>
                        <a:rPr lang="ru-RU" sz="1600" dirty="0"/>
                        <a:t>художественной  </a:t>
                      </a:r>
                      <a:r>
                        <a:rPr lang="ru-RU" sz="1600" dirty="0" smtClean="0"/>
                        <a:t>литературы</a:t>
                      </a:r>
                    </a:p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u="sng" dirty="0" smtClean="0"/>
                        <a:t>(можно</a:t>
                      </a:r>
                      <a:r>
                        <a:rPr lang="ru-RU" sz="1600" u="sng" baseline="0" dirty="0" smtClean="0"/>
                        <a:t> взять книги на дом</a:t>
                      </a:r>
                      <a:r>
                        <a:rPr lang="ru-RU" sz="1600" u="sng" dirty="0" smtClean="0"/>
                        <a:t>)</a:t>
                      </a:r>
                      <a:endParaRPr lang="ru-RU" sz="1600" dirty="0"/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Корпус 2, ауд. 161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КХ №2 (Работает по заявкам в ЧЗ Тех)</a:t>
                      </a:r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Книгохранилище № 2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Корпус 3, ауд. 3003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487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ОЛСА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Отдел литературы по строительству </a:t>
                      </a:r>
                      <a:r>
                        <a:rPr lang="ru-RU" sz="1600" dirty="0" smtClean="0"/>
                        <a:t>и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архитектуре  </a:t>
                      </a:r>
                    </a:p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u="sng" dirty="0" smtClean="0"/>
                        <a:t>(абонемент, можно взять книги на дом)</a:t>
                      </a:r>
                      <a:endParaRPr lang="ru-RU" sz="1600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Корпус 4, ауд. 401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497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СБ</a:t>
                      </a:r>
                    </a:p>
                  </a:txBody>
                  <a:tcPr marL="34464" marR="34464" marT="34464" marB="3446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Arial" pitchFamily="34" charset="0"/>
                        <a:buNone/>
                      </a:pPr>
                      <a:r>
                        <a:rPr lang="ru-RU" sz="1600" dirty="0"/>
                        <a:t>Сервер библиотеки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 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72" t="8353" r="911" b="8268"/>
          <a:stretch>
            <a:fillRect/>
          </a:stretch>
        </p:blipFill>
        <p:spPr bwMode="auto">
          <a:xfrm>
            <a:off x="214282" y="571480"/>
            <a:ext cx="892971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3" y="1"/>
            <a:ext cx="6929486" cy="64291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Поиск документов с полными текстами</a:t>
            </a:r>
          </a:p>
        </p:txBody>
      </p:sp>
      <p:cxnSp>
        <p:nvCxnSpPr>
          <p:cNvPr id="25606" name="Прямая со стрелкой 6"/>
          <p:cNvCxnSpPr>
            <a:cxnSpLocks noChangeShapeType="1"/>
            <a:endCxn id="25607" idx="1"/>
          </p:cNvCxnSpPr>
          <p:nvPr/>
        </p:nvCxnSpPr>
        <p:spPr bwMode="auto">
          <a:xfrm flipV="1">
            <a:off x="1357290" y="2287578"/>
            <a:ext cx="5143536" cy="641356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 type="arrow" w="med" len="med"/>
          </a:ln>
        </p:spPr>
      </p:cxnSp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4" cstate="print"/>
          <a:srcRect l="1666" t="47987" r="90897" b="49680"/>
          <a:stretch>
            <a:fillRect/>
          </a:stretch>
        </p:blipFill>
        <p:spPr bwMode="auto">
          <a:xfrm>
            <a:off x="6500826" y="2071678"/>
            <a:ext cx="2447925" cy="431800"/>
          </a:xfrm>
          <a:prstGeom prst="rect">
            <a:avLst/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3210" t="8695" r="5304" b="5797"/>
          <a:stretch>
            <a:fillRect/>
          </a:stretch>
        </p:blipFill>
        <p:spPr bwMode="auto">
          <a:xfrm>
            <a:off x="3705057" y="2857496"/>
            <a:ext cx="5258564" cy="3071834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cxnSp>
        <p:nvCxnSpPr>
          <p:cNvPr id="25608" name="Прямая со стрелкой 13"/>
          <p:cNvCxnSpPr>
            <a:cxnSpLocks noChangeShapeType="1"/>
          </p:cNvCxnSpPr>
          <p:nvPr/>
        </p:nvCxnSpPr>
        <p:spPr bwMode="auto">
          <a:xfrm flipV="1">
            <a:off x="1500166" y="3429000"/>
            <a:ext cx="4500594" cy="1928826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 type="arrow" w="med" len="med"/>
          </a:ln>
        </p:spPr>
      </p:cxnSp>
      <p:sp>
        <p:nvSpPr>
          <p:cNvPr id="19" name="Овал 6"/>
          <p:cNvSpPr>
            <a:spLocks noChangeArrowheads="1"/>
          </p:cNvSpPr>
          <p:nvPr/>
        </p:nvSpPr>
        <p:spPr bwMode="auto">
          <a:xfrm>
            <a:off x="214282" y="2857496"/>
            <a:ext cx="1142976" cy="285752"/>
          </a:xfrm>
          <a:prstGeom prst="ellipse">
            <a:avLst/>
          </a:prstGeom>
          <a:solidFill>
            <a:srgbClr val="FF0000">
              <a:alpha val="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b="0" i="1">
              <a:solidFill>
                <a:schemeClr val="tx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42910" y="5214950"/>
            <a:ext cx="135732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/>
          <p:nvPr/>
        </p:nvPicPr>
        <p:blipFill>
          <a:blip r:embed="rId6" cstate="print"/>
          <a:srcRect l="3784" t="1094" r="444" b="5335"/>
          <a:stretch>
            <a:fillRect/>
          </a:stretch>
        </p:blipFill>
        <p:spPr bwMode="auto">
          <a:xfrm>
            <a:off x="5286380" y="4071942"/>
            <a:ext cx="3709885" cy="226568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4" name="Прямоугольник 6"/>
          <p:cNvSpPr>
            <a:spLocks noChangeArrowheads="1"/>
          </p:cNvSpPr>
          <p:nvPr/>
        </p:nvSpPr>
        <p:spPr bwMode="auto">
          <a:xfrm>
            <a:off x="6500826" y="4286256"/>
            <a:ext cx="2428892" cy="28931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ru-RU" dirty="0" smtClean="0">
                <a:solidFill>
                  <a:srgbClr val="4D27F1"/>
                </a:solidFill>
              </a:rPr>
              <a:t>Скачать полный текст</a:t>
            </a:r>
            <a:endParaRPr lang="ru-RU" dirty="0">
              <a:solidFill>
                <a:srgbClr val="4D27F1"/>
              </a:solidFill>
            </a:endParaRPr>
          </a:p>
        </p:txBody>
      </p:sp>
      <p:sp>
        <p:nvSpPr>
          <p:cNvPr id="35" name="Овал 6"/>
          <p:cNvSpPr>
            <a:spLocks noChangeArrowheads="1"/>
          </p:cNvSpPr>
          <p:nvPr/>
        </p:nvSpPr>
        <p:spPr bwMode="auto">
          <a:xfrm flipV="1">
            <a:off x="142844" y="5286388"/>
            <a:ext cx="1500198" cy="285752"/>
          </a:xfrm>
          <a:prstGeom prst="ellipse">
            <a:avLst/>
          </a:prstGeom>
          <a:solidFill>
            <a:srgbClr val="FF0000">
              <a:alpha val="0"/>
            </a:srgbClr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algn="l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sz="1800" b="0" i="1">
              <a:solidFill>
                <a:schemeClr val="tx1"/>
              </a:solidFill>
            </a:endParaRPr>
          </a:p>
        </p:txBody>
      </p:sp>
      <p:sp>
        <p:nvSpPr>
          <p:cNvPr id="36" name="Прямоугольник 6"/>
          <p:cNvSpPr>
            <a:spLocks noChangeArrowheads="1"/>
          </p:cNvSpPr>
          <p:nvPr/>
        </p:nvSpPr>
        <p:spPr bwMode="auto">
          <a:xfrm>
            <a:off x="5857884" y="3143248"/>
            <a:ext cx="2500362" cy="480131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sz="1400" dirty="0" smtClean="0">
                <a:solidFill>
                  <a:srgbClr val="4D27F1"/>
                </a:solidFill>
              </a:rPr>
              <a:t>Постраничный просмотр </a:t>
            </a:r>
          </a:p>
          <a:p>
            <a:pPr>
              <a:buFont typeface="Wingdings" pitchFamily="2" charset="2"/>
              <a:buNone/>
            </a:pPr>
            <a:r>
              <a:rPr lang="ru-RU" sz="1400" dirty="0" smtClean="0">
                <a:solidFill>
                  <a:srgbClr val="4D27F1"/>
                </a:solidFill>
              </a:rPr>
              <a:t>полного текста</a:t>
            </a:r>
            <a:endParaRPr lang="ru-RU" sz="1400" dirty="0">
              <a:solidFill>
                <a:srgbClr val="4D27F1"/>
              </a:solidFill>
            </a:endParaRPr>
          </a:p>
        </p:txBody>
      </p:sp>
      <p:cxnSp>
        <p:nvCxnSpPr>
          <p:cNvPr id="39" name="Прямая со стрелкой 13"/>
          <p:cNvCxnSpPr>
            <a:cxnSpLocks noChangeShapeType="1"/>
            <a:stCxn id="35" idx="6"/>
          </p:cNvCxnSpPr>
          <p:nvPr/>
        </p:nvCxnSpPr>
        <p:spPr bwMode="auto">
          <a:xfrm flipV="1">
            <a:off x="1643042" y="4429132"/>
            <a:ext cx="4786346" cy="1000132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miter lim="800000"/>
            <a:headEnd/>
            <a:tailEnd type="arrow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357158" y="5072074"/>
            <a:ext cx="391454" cy="28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!!!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47625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b="1" dirty="0" smtClean="0">
                <a:solidFill>
                  <a:srgbClr val="0070C0"/>
                </a:solidFill>
              </a:rPr>
              <a:t>Уважаемые студенты! 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rgbClr val="0070C0"/>
                </a:solidFill>
              </a:rPr>
              <a:t>При затруднениях 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rgbClr val="0070C0"/>
                </a:solidFill>
              </a:rPr>
              <a:t>с библиографическим описанием документов, 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rgbClr val="0070C0"/>
                </a:solidFill>
              </a:rPr>
              <a:t>оформлением библиографических ссылок,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200" dirty="0" smtClean="0">
                <a:solidFill>
                  <a:srgbClr val="0070C0"/>
                </a:solidFill>
              </a:rPr>
              <a:t>составлением списков использованных документов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1200" dirty="0" smtClean="0">
                <a:solidFill>
                  <a:srgbClr val="0070C0"/>
                </a:solidFill>
              </a:rPr>
              <a:t> 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ОБРАЩАЙТЕСЬ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ru-RU" sz="1200" b="1" dirty="0" smtClean="0">
              <a:solidFill>
                <a:srgbClr val="0070C0"/>
              </a:solidFill>
            </a:endParaRP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2 корпус, ауд. 158, 165.</a:t>
            </a:r>
          </a:p>
          <a:p>
            <a:pPr marL="265176" indent="-265176" algn="ctr" eaLnBrk="1" fontAlgn="auto" hangingPunct="1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ru-RU" sz="2400" b="1" dirty="0" smtClean="0">
                <a:solidFill>
                  <a:srgbClr val="0070C0"/>
                </a:solidFill>
              </a:rPr>
              <a:t> Библиотека, отдел научно-библиографического обслуживания (НБО)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Сайт библиотеки СибАДИ. Структура. Контакты. Время работы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059" t="10453" r="14121" b="6250"/>
          <a:stretch>
            <a:fillRect/>
          </a:stretch>
        </p:blipFill>
        <p:spPr bwMode="auto">
          <a:xfrm>
            <a:off x="539552" y="692696"/>
            <a:ext cx="7983863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1094" t="11610" r="36659" b="4720"/>
          <a:stretch>
            <a:fillRect/>
          </a:stretch>
        </p:blipFill>
        <p:spPr bwMode="auto">
          <a:xfrm>
            <a:off x="2411760" y="2204864"/>
            <a:ext cx="3960440" cy="4105718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69" t="10178" r="16018" b="5499"/>
          <a:stretch>
            <a:fillRect/>
          </a:stretch>
        </p:blipFill>
        <p:spPr bwMode="auto">
          <a:xfrm>
            <a:off x="580984" y="692696"/>
            <a:ext cx="7807440" cy="527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37638" cy="73818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Сайт библиотеки СибАДИ. Читателям. Структура курса</a:t>
            </a:r>
          </a:p>
        </p:txBody>
      </p:sp>
      <p:sp>
        <p:nvSpPr>
          <p:cNvPr id="7" name="Овал 6"/>
          <p:cNvSpPr/>
          <p:nvPr/>
        </p:nvSpPr>
        <p:spPr>
          <a:xfrm>
            <a:off x="6084168" y="1844824"/>
            <a:ext cx="2160240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6879" t="8053" r="2517" b="5783"/>
          <a:stretch>
            <a:fillRect/>
          </a:stretch>
        </p:blipFill>
        <p:spPr bwMode="auto">
          <a:xfrm>
            <a:off x="357158" y="642918"/>
            <a:ext cx="8429684" cy="511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37638" cy="73818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Сайт библиотеки СибАДИ </a:t>
            </a:r>
            <a:r>
              <a:rPr lang="ru-RU" sz="2800" b="1" dirty="0" smtClean="0">
                <a:solidFill>
                  <a:srgbClr val="0070C0"/>
                </a:solidFill>
                <a:hlinkClick r:id="rId4"/>
              </a:rPr>
              <a:t>http://lib</a:t>
            </a:r>
            <a:r>
              <a:rPr lang="ru-RU" sz="2800" dirty="0" smtClean="0">
                <a:solidFill>
                  <a:srgbClr val="0070C0"/>
                </a:solidFill>
                <a:hlinkClick r:id="rId4"/>
              </a:rPr>
              <a:t>.</a:t>
            </a:r>
            <a:r>
              <a:rPr lang="ru-RU" sz="2800" b="1" dirty="0" smtClean="0">
                <a:solidFill>
                  <a:srgbClr val="0070C0"/>
                </a:solidFill>
                <a:hlinkClick r:id="rId4"/>
              </a:rPr>
              <a:t>sibadi.org</a:t>
            </a:r>
            <a:endParaRPr 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3643306" y="571480"/>
            <a:ext cx="2714644" cy="271464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286512" y="3214686"/>
            <a:ext cx="1344633" cy="28575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3777" t="7742" r="14765" b="10262"/>
          <a:stretch>
            <a:fillRect/>
          </a:stretch>
        </p:blipFill>
        <p:spPr bwMode="auto">
          <a:xfrm>
            <a:off x="357158" y="357166"/>
            <a:ext cx="8501122" cy="54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Line 5"/>
          <p:cNvSpPr>
            <a:spLocks noChangeShapeType="1"/>
          </p:cNvSpPr>
          <p:nvPr/>
        </p:nvSpPr>
        <p:spPr bwMode="auto">
          <a:xfrm flipH="1">
            <a:off x="6072198" y="2857497"/>
            <a:ext cx="714380" cy="14287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288" y="0"/>
            <a:ext cx="8229600" cy="4905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4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Вход в Электронную библиотеку с сайта библиотеки</a:t>
            </a:r>
            <a:endParaRPr lang="ru-RU" sz="2400" b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71736" y="2714620"/>
            <a:ext cx="3500462" cy="6429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573676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Адрес электронной библиотеки СибАДИ </a:t>
            </a:r>
            <a:br>
              <a:rPr lang="ru-RU" sz="2800" b="1" dirty="0" smtClean="0">
                <a:solidFill>
                  <a:srgbClr val="0070C0"/>
                </a:solidFill>
                <a:latin typeface="+mj-lt"/>
              </a:rPr>
            </a:br>
            <a:r>
              <a:rPr lang="ru-RU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  <a:hlinkClick r:id="rId2"/>
              </a:rPr>
              <a:t>http://lib</a:t>
            </a:r>
            <a:r>
              <a:rPr lang="ru-RU" sz="2800" dirty="0" smtClean="0">
                <a:solidFill>
                  <a:srgbClr val="0070C0"/>
                </a:solidFill>
                <a:latin typeface="+mj-lt"/>
                <a:hlinkClick r:id="rId2"/>
              </a:rPr>
              <a:t>.</a:t>
            </a:r>
            <a:r>
              <a:rPr lang="ru-RU" sz="2800" b="1" dirty="0" smtClean="0">
                <a:solidFill>
                  <a:srgbClr val="0070C0"/>
                </a:solidFill>
                <a:latin typeface="+mj-lt"/>
                <a:hlinkClick r:id="rId2"/>
              </a:rPr>
              <a:t>sibadi.org</a:t>
            </a:r>
            <a:endParaRPr lang="ru-RU" sz="2800" b="1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3125" t="10001" r="734" b="37716"/>
          <a:stretch>
            <a:fillRect/>
          </a:stretch>
        </p:blipFill>
        <p:spPr bwMode="auto">
          <a:xfrm>
            <a:off x="500034" y="1142984"/>
            <a:ext cx="8143932" cy="3000396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7643834" y="3571876"/>
            <a:ext cx="1000132" cy="36036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500570"/>
            <a:ext cx="821648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 smtClean="0"/>
              <a:t>         Для доступа к полным текстам изданий и формуляру читателя необходимо  </a:t>
            </a:r>
            <a:r>
              <a:rPr lang="ru-RU" sz="1600" b="1" dirty="0" smtClean="0"/>
              <a:t>Авторизоваться</a:t>
            </a:r>
            <a:r>
              <a:rPr lang="ru-RU" sz="1600" dirty="0" smtClean="0"/>
              <a:t> в системе: в поле </a:t>
            </a:r>
            <a:r>
              <a:rPr lang="ru-RU" sz="1600" b="1" dirty="0" smtClean="0"/>
              <a:t>Логин</a:t>
            </a:r>
            <a:r>
              <a:rPr lang="ru-RU" sz="1600" dirty="0" smtClean="0"/>
              <a:t> ввести все цифры штрих-кода читательского билета.</a:t>
            </a:r>
          </a:p>
          <a:p>
            <a:pPr algn="just">
              <a:buNone/>
            </a:pPr>
            <a:r>
              <a:rPr lang="ru-RU" sz="1600" dirty="0" smtClean="0"/>
              <a:t>         Для поиска информации есть возможность – </a:t>
            </a:r>
            <a:r>
              <a:rPr lang="ru-RU" sz="1600" b="1" dirty="0" smtClean="0"/>
              <a:t>войти как Гость</a:t>
            </a:r>
            <a:r>
              <a:rPr lang="ru-RU" dirty="0" smtClean="0"/>
              <a:t>, но тогда полные тексты будут недоступны.</a:t>
            </a:r>
            <a:endParaRPr lang="ru-RU" sz="1600" dirty="0"/>
          </a:p>
        </p:txBody>
      </p:sp>
      <p:pic>
        <p:nvPicPr>
          <p:cNvPr id="1026" name="Picture 2" descr="C:\Users\fayit_mv.CORPUS2\Desktop\Открытая\ИБК\IMG_20210902_085510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215074" y="857232"/>
            <a:ext cx="2214578" cy="150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15140" y="1643050"/>
            <a:ext cx="1440000" cy="252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1000" b="0" dirty="0" smtClean="0"/>
              <a:t>Ваши ФИО</a:t>
            </a:r>
            <a:endParaRPr lang="ru-RU" sz="1000" b="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3286116" y="2071678"/>
            <a:ext cx="3429024" cy="13573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723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Формуляр читателя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 cstate="print"/>
          <a:srcRect l="71006" t="8583" r="1295" b="70030"/>
          <a:stretch>
            <a:fillRect/>
          </a:stretch>
        </p:blipFill>
        <p:spPr bwMode="auto">
          <a:xfrm>
            <a:off x="571472" y="642918"/>
            <a:ext cx="8096249" cy="2786082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7412" name="Прямоугольник 4"/>
          <p:cNvSpPr>
            <a:spLocks noChangeArrowheads="1"/>
          </p:cNvSpPr>
          <p:nvPr/>
        </p:nvSpPr>
        <p:spPr bwMode="auto">
          <a:xfrm>
            <a:off x="571472" y="3571876"/>
            <a:ext cx="8072494" cy="213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</a:rPr>
              <a:t>Читатель имеет возможность:</a:t>
            </a:r>
          </a:p>
          <a:p>
            <a:pPr algn="l">
              <a:spcBef>
                <a:spcPts val="0"/>
              </a:spcBef>
              <a:buFont typeface="Wingdings" pitchFamily="2" charset="2"/>
              <a:buNone/>
            </a:pPr>
            <a:endParaRPr lang="ru-RU" sz="8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</a:rPr>
              <a:t>просматривать историю своих обращений к полным текстам, а также список литературы, связанный с традиционной (бумажной) книговыдачей (что и когда брал, что находится сейчас на руках);</a:t>
            </a: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ru-RU" sz="8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</a:rPr>
              <a:t>просматривать список личных закладок (вместе с заметками) и с помощью них обращаться к соответствующим страницам ранее прочитанных текстов;</a:t>
            </a: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ru-RU" sz="8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</a:rPr>
              <a:t>просматривать список личных постоянных запросов, запускать их повторно на поиск или удалять;</a:t>
            </a: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ru-RU" sz="8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</a:rPr>
              <a:t>просматривать корзину своих заказов на «бумажную» книговыдачу</a:t>
            </a:r>
            <a:r>
              <a:rPr lang="ru-RU" sz="1400" dirty="0" smtClean="0">
                <a:solidFill>
                  <a:srgbClr val="0070C0"/>
                </a:solidFill>
                <a:latin typeface="Times New Roman" pitchFamily="18" charset="0"/>
              </a:rPr>
              <a:t>;</a:t>
            </a:r>
            <a:endParaRPr lang="ru-RU" sz="800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None/>
            </a:pPr>
            <a:endParaRPr lang="ru-RU" sz="800" dirty="0" smtClean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924944"/>
            <a:ext cx="2016224" cy="28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14290"/>
            <a:ext cx="8229600" cy="57150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Литература на руках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210" t="8990" r="48575" b="68993"/>
          <a:stretch>
            <a:fillRect/>
          </a:stretch>
        </p:blipFill>
        <p:spPr>
          <a:xfrm>
            <a:off x="357158" y="1571612"/>
            <a:ext cx="8501122" cy="2286016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857232"/>
            <a:ext cx="842968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dirty="0" smtClean="0"/>
              <a:t>      Можно посмотреть какая литература у вас на руках, до какого срока её нужно сдать, красным цветом выделены те документы срок возврата которых уже прошёл.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_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Презентация_Шаблон</Template>
  <TotalTime>14275</TotalTime>
  <Words>979</Words>
  <Application>Microsoft Office PowerPoint</Application>
  <PresentationFormat>Экран (4:3)</PresentationFormat>
  <Paragraphs>169</Paragraphs>
  <Slides>25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Презентация_Шаблон</vt:lpstr>
      <vt:lpstr>Сайт библиотеки СибАДИ.  Электронный каталог библиотеки СибАДИ.  Базы данных.</vt:lpstr>
      <vt:lpstr>Сайт библиотеки СибАДИ http://lib.sibadi.org</vt:lpstr>
      <vt:lpstr>Сайт библиотеки СибАДИ. Структура. Контакты. Время работы</vt:lpstr>
      <vt:lpstr>Сайт библиотеки СибАДИ. Читателям. Структура курса</vt:lpstr>
      <vt:lpstr>Сайт библиотеки СибАДИ http://lib.sibadi.org</vt:lpstr>
      <vt:lpstr>Слайд 6</vt:lpstr>
      <vt:lpstr>Слайд 7</vt:lpstr>
      <vt:lpstr>Формуляр читателя</vt:lpstr>
      <vt:lpstr>Литература на руках</vt:lpstr>
      <vt:lpstr>Продление книг</vt:lpstr>
      <vt:lpstr>История</vt:lpstr>
      <vt:lpstr>Слайд 12</vt:lpstr>
      <vt:lpstr>Слайд 13</vt:lpstr>
      <vt:lpstr>Корзина заказов</vt:lpstr>
      <vt:lpstr>Слайд 15</vt:lpstr>
      <vt:lpstr>Круг чтения</vt:lpstr>
      <vt:lpstr>Слайд 17</vt:lpstr>
      <vt:lpstr>Базы данных.</vt:lpstr>
      <vt:lpstr>Слайд 19</vt:lpstr>
      <vt:lpstr>Слайд 20</vt:lpstr>
      <vt:lpstr>Слайд 21</vt:lpstr>
      <vt:lpstr>Слайд 22</vt:lpstr>
      <vt:lpstr>Слайд 23</vt:lpstr>
      <vt:lpstr>Поиск документов с полными текстами</vt:lpstr>
      <vt:lpstr>Слайд 25</vt:lpstr>
    </vt:vector>
  </TitlesOfParts>
  <Company>SibADI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astaxova_lp</dc:creator>
  <cp:lastModifiedBy>fayit_mv</cp:lastModifiedBy>
  <cp:revision>1181</cp:revision>
  <dcterms:created xsi:type="dcterms:W3CDTF">2006-07-12T08:45:15Z</dcterms:created>
  <dcterms:modified xsi:type="dcterms:W3CDTF">2021-09-02T03:29:29Z</dcterms:modified>
</cp:coreProperties>
</file>